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5" r:id="rId4"/>
    <p:sldId id="267" r:id="rId5"/>
    <p:sldId id="270" r:id="rId6"/>
    <p:sldId id="268" r:id="rId7"/>
    <p:sldId id="274" r:id="rId8"/>
    <p:sldId id="275" r:id="rId9"/>
    <p:sldId id="277" r:id="rId10"/>
    <p:sldId id="278" r:id="rId11"/>
    <p:sldId id="279" r:id="rId12"/>
    <p:sldId id="280" r:id="rId13"/>
    <p:sldId id="260" r:id="rId14"/>
    <p:sldId id="1186" r:id="rId15"/>
    <p:sldId id="1185" r:id="rId16"/>
    <p:sldId id="1167" r:id="rId17"/>
    <p:sldId id="261" r:id="rId18"/>
    <p:sldId id="118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4270" autoAdjust="0"/>
  </p:normalViewPr>
  <p:slideViewPr>
    <p:cSldViewPr snapToGrid="0">
      <p:cViewPr varScale="1">
        <p:scale>
          <a:sx n="72" d="100"/>
          <a:sy n="72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9F472-F254-49C8-8AEF-A5AAC4E75A8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B38F1-DBFB-4C74-B77E-B15490F63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36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https://download.unsplash.com/photo-1429277096327-11ee3b761c93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8A75B-AA1B-439B-ACC4-BD2A0842C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C564A3-4549-4CBB-AFAE-EF0757C41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4E767-2EDC-4F9C-B399-1DA98926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73E71-DBB3-442D-AAC5-6A573D43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043294-5C47-4BC9-AF71-CA50BA3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1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D17B1-8ACF-4204-A751-61F4D227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581204-CE92-4358-A588-E7EC73EE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3B6C35-C7C2-43C2-AE28-917ADD8F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67CFF-046D-4CEA-8FC8-ECF1216E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AD7F76-5C85-42E0-A4E2-E51C52AC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77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5DFBC6-A1C9-4171-BA23-20A959583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F96499-A5F8-423D-9EDC-E19BDA87E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240190-8DB2-4249-84CC-FD9F48ED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6CA3C-A25B-4232-A897-2206BF19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482FE6-87BE-4CE1-9DE0-67F31120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0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3C9EF-6D4D-410A-B702-33C955D7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D7960-FB4B-4D52-9179-CEBE6ACC0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CC94F1-C937-425F-B885-5A022631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3B2F6-5B9F-431E-8BF2-6F16A2CFB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E3DF0-73E4-4579-9E0E-9B27A94B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74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6060F-B39F-4582-94E9-34AB9841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1D4EFF-20E9-4EF2-A250-96620236C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87DBF2-3DAE-4417-B2DA-5B85E607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36DC95-B690-41C3-9BBB-7D0FCD39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20101-F15C-4B41-81EE-06D33020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71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A6906-639F-473A-A58F-ADCB4869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07116-A148-4189-BF03-F1E5CC71F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1963EC-ACFE-4C51-BFF0-60FEC61C5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8C70A2-AA43-4BC0-BDAF-3A46D211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C365CC-3BB9-40FA-A814-4D56B3A6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1B634D-01F8-4BFB-9880-FD9B9A63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7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4175F-D0A9-4643-83AF-3BDD453B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A342B-8C80-4C22-BA0C-0E2C655A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470ED8-0DE6-4346-96A7-7D01E0164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B8D38A-B44B-4FD5-9849-47738B4A8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848A93-4019-4A62-BEA0-2AB94809E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A2613D-2B4F-4845-8FD0-231A276D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7D459A-D77C-48DB-8B95-21AADDE5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74C567-9649-4845-B446-93C70C8D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40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D372B-DF48-4C5E-A75C-994C01BB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F9F92D-07C9-4727-A622-A3A18CC3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ADB40E-EFFE-48E7-874B-749E6E48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9266EF-63A7-4BE6-8E1A-E4BD0F82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96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7C31A0-4204-464D-A34C-2CACA711F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135CE5-C7A7-4A48-8E7C-4FB9BE9E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063CF8-4BDD-48A0-87FE-6360A63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8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5AFEE-170A-48BF-92D7-269B80BE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B01444-7946-49BD-8C98-9FF5B95E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437211-81E8-43D3-A3E9-CDDEF8E2E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85E31A-706D-4C93-9EE8-C28D7974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AA448F-FE9E-4C6C-920D-BB9D043D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F0C18B-66E2-4E71-8373-05C22892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88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EA3FB-8A32-4911-B44A-82777833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39E665-4C22-41C3-89E0-96E9E850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FA30C6-633E-470F-98BC-5C3F3ACAB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16663D-2E7D-41B6-AD58-43BD1A174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156991-3649-4782-8E5E-81512CAE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90F923-A23A-41F2-A2D8-A8A04DCB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2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7A2BA4-C45F-4161-9669-B3D72C63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DE558A-EDCF-4F10-B140-E457A882F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17642-9D74-4022-AF5E-AA9762A0C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5C7E5-D9B4-4E5D-8099-68FAB783A19B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7621B0-DB65-4E0F-874B-7C82094E2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DD441-28BB-4B31-AD0C-A6B630ED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B9D8-D39B-4C7F-879D-F6B1787CD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05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573405-B99C-4652-B0CF-74307236B4BD}"/>
              </a:ext>
            </a:extLst>
          </p:cNvPr>
          <p:cNvSpPr/>
          <p:nvPr/>
        </p:nvSpPr>
        <p:spPr>
          <a:xfrm>
            <a:off x="0" y="1232452"/>
            <a:ext cx="12192000" cy="260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6CF067-49DF-49AA-82B2-6E7B05B98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63088" cy="2387600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大数据环境下</a:t>
            </a:r>
            <a:br>
              <a:rPr lang="en-US" altLang="zh-CN" b="1" dirty="0">
                <a:solidFill>
                  <a:schemeClr val="bg1"/>
                </a:solidFill>
              </a:rPr>
            </a:br>
            <a:r>
              <a:rPr lang="zh-CN" altLang="en-US" b="1" dirty="0">
                <a:solidFill>
                  <a:schemeClr val="bg1"/>
                </a:solidFill>
              </a:rPr>
              <a:t>集团校数字课程共建共享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BF2B3A-E89D-421D-873C-F42A00BE5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2729"/>
            <a:ext cx="9144000" cy="18950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000" dirty="0"/>
              <a:t>同方知网  薛德军博士</a:t>
            </a:r>
            <a:endParaRPr lang="en-US" altLang="zh-CN" sz="3000" dirty="0"/>
          </a:p>
          <a:p>
            <a:r>
              <a:rPr lang="en-US" altLang="zh-CN" sz="3000" dirty="0"/>
              <a:t>13720096088</a:t>
            </a:r>
          </a:p>
          <a:p>
            <a:endParaRPr lang="en-US" altLang="zh-CN" sz="3000" dirty="0"/>
          </a:p>
          <a:p>
            <a:r>
              <a:rPr lang="en-US" altLang="zh-CN" sz="3000" dirty="0"/>
              <a:t>2019-4-27.</a:t>
            </a:r>
            <a:r>
              <a:rPr lang="zh-CN" altLang="en-US" sz="3000" dirty="0"/>
              <a:t>北师大</a:t>
            </a:r>
          </a:p>
        </p:txBody>
      </p:sp>
    </p:spTree>
    <p:extLst>
      <p:ext uri="{BB962C8B-B14F-4D97-AF65-F5344CB8AC3E}">
        <p14:creationId xmlns:p14="http://schemas.microsoft.com/office/powerpoint/2010/main" val="364939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E2FD62D-B6B7-44C8-AFF2-DED003F35ACC}"/>
              </a:ext>
            </a:extLst>
          </p:cNvPr>
          <p:cNvSpPr/>
          <p:nvPr/>
        </p:nvSpPr>
        <p:spPr>
          <a:xfrm>
            <a:off x="0" y="1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2F75A-CE06-4C4D-810A-0D86A6C1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99" y="150144"/>
            <a:ext cx="11752381" cy="871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b="1" dirty="0">
                <a:solidFill>
                  <a:srgbClr val="FFC000"/>
                </a:solidFill>
              </a:rPr>
              <a:t>课程结构化：</a:t>
            </a:r>
            <a:r>
              <a:rPr lang="zh-CN" altLang="en-US" sz="2500" dirty="0">
                <a:solidFill>
                  <a:schemeClr val="bg1"/>
                </a:solidFill>
              </a:rPr>
              <a:t>“章节目录</a:t>
            </a:r>
            <a:r>
              <a:rPr lang="en-US" altLang="zh-CN" sz="2500" dirty="0">
                <a:solidFill>
                  <a:schemeClr val="bg1"/>
                </a:solidFill>
              </a:rPr>
              <a:t>+</a:t>
            </a:r>
            <a:r>
              <a:rPr lang="zh-CN" altLang="en-US" sz="2500" dirty="0">
                <a:solidFill>
                  <a:schemeClr val="bg1"/>
                </a:solidFill>
              </a:rPr>
              <a:t>知识结构”二级结构。</a:t>
            </a:r>
            <a:r>
              <a:rPr lang="zh-CN" altLang="en-US" sz="2500" b="1" dirty="0">
                <a:solidFill>
                  <a:srgbClr val="FFC000"/>
                </a:solidFill>
              </a:rPr>
              <a:t>融媒体课程内容：</a:t>
            </a:r>
            <a:r>
              <a:rPr lang="zh-CN" altLang="en-US" sz="2500" dirty="0">
                <a:solidFill>
                  <a:schemeClr val="bg1"/>
                </a:solidFill>
              </a:rPr>
              <a:t>教学素材有序组织</a:t>
            </a:r>
            <a:endParaRPr lang="en-US" altLang="zh-CN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500" b="1" dirty="0">
                <a:solidFill>
                  <a:srgbClr val="FFC000"/>
                </a:solidFill>
              </a:rPr>
              <a:t>知识服务：</a:t>
            </a:r>
            <a:r>
              <a:rPr lang="zh-CN" altLang="en-US" sz="2500" dirty="0">
                <a:solidFill>
                  <a:schemeClr val="bg1"/>
                </a:solidFill>
              </a:rPr>
              <a:t>课程与知识库深度整合，备课、教学过程中随时检索获取知识。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DEBDCB-28E6-44CA-B75E-EE653751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" y="1299404"/>
            <a:ext cx="11752381" cy="5628571"/>
          </a:xfrm>
          <a:prstGeom prst="rect">
            <a:avLst/>
          </a:prstGeom>
        </p:spPr>
      </p:pic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20753F9D-BA89-475D-A5FC-B908A718F1A7}"/>
              </a:ext>
            </a:extLst>
          </p:cNvPr>
          <p:cNvSpPr/>
          <p:nvPr/>
        </p:nvSpPr>
        <p:spPr>
          <a:xfrm>
            <a:off x="1021080" y="5120639"/>
            <a:ext cx="1432560" cy="726509"/>
          </a:xfrm>
          <a:prstGeom prst="wedgeEllipseCallout">
            <a:avLst>
              <a:gd name="adj1" fmla="val -48493"/>
              <a:gd name="adj2" fmla="val -312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课程目录区</a:t>
            </a:r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85E59907-FB2C-424A-BD8F-C1F4B629B877}"/>
              </a:ext>
            </a:extLst>
          </p:cNvPr>
          <p:cNvSpPr/>
          <p:nvPr/>
        </p:nvSpPr>
        <p:spPr>
          <a:xfrm>
            <a:off x="5937150" y="1143000"/>
            <a:ext cx="2164080" cy="629852"/>
          </a:xfrm>
          <a:prstGeom prst="wedgeEllipseCallout">
            <a:avLst>
              <a:gd name="adj1" fmla="val -109056"/>
              <a:gd name="adj2" fmla="val 82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课程知识</a:t>
            </a:r>
            <a:endParaRPr lang="en-US" altLang="zh-CN" dirty="0"/>
          </a:p>
          <a:p>
            <a:pPr algn="ctr"/>
            <a:r>
              <a:rPr lang="zh-CN" altLang="en-US" dirty="0"/>
              <a:t>结构</a:t>
            </a:r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92EAD2BB-2BC8-41E4-9F17-A56156DFFE9F}"/>
              </a:ext>
            </a:extLst>
          </p:cNvPr>
          <p:cNvSpPr/>
          <p:nvPr/>
        </p:nvSpPr>
        <p:spPr>
          <a:xfrm>
            <a:off x="5937150" y="2799148"/>
            <a:ext cx="2164080" cy="629852"/>
          </a:xfrm>
          <a:prstGeom prst="wedgeEllipseCallout">
            <a:avLst>
              <a:gd name="adj1" fmla="val -109056"/>
              <a:gd name="adj2" fmla="val 82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备课区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95242678-3FBA-4597-BFCD-771776790EF2}"/>
              </a:ext>
            </a:extLst>
          </p:cNvPr>
          <p:cNvSpPr/>
          <p:nvPr/>
        </p:nvSpPr>
        <p:spPr>
          <a:xfrm>
            <a:off x="9829800" y="1143000"/>
            <a:ext cx="2164080" cy="629852"/>
          </a:xfrm>
          <a:prstGeom prst="wedgeEllipseCallout">
            <a:avLst>
              <a:gd name="adj1" fmla="val -50605"/>
              <a:gd name="adj2" fmla="val 220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知识库查询</a:t>
            </a:r>
          </a:p>
        </p:txBody>
      </p:sp>
    </p:spTree>
    <p:extLst>
      <p:ext uri="{BB962C8B-B14F-4D97-AF65-F5344CB8AC3E}">
        <p14:creationId xmlns:p14="http://schemas.microsoft.com/office/powerpoint/2010/main" val="36592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D1AD720-9581-4F06-94CA-1E9DB1CF8E64}"/>
              </a:ext>
            </a:extLst>
          </p:cNvPr>
          <p:cNvSpPr/>
          <p:nvPr/>
        </p:nvSpPr>
        <p:spPr>
          <a:xfrm>
            <a:off x="0" y="1"/>
            <a:ext cx="12192000" cy="1228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BDC69F-1143-4530-A011-60203D4C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873"/>
            <a:ext cx="11333333" cy="578966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87E3BA-5839-4BFA-A366-2AFD9ECA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271145"/>
            <a:ext cx="11521440" cy="871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b="1" dirty="0">
                <a:solidFill>
                  <a:srgbClr val="FFC000"/>
                </a:solidFill>
              </a:rPr>
              <a:t>个性化学习：</a:t>
            </a:r>
            <a:r>
              <a:rPr lang="zh-CN" altLang="en-US" sz="2500" dirty="0">
                <a:solidFill>
                  <a:schemeClr val="bg1"/>
                </a:solidFill>
              </a:rPr>
              <a:t>仿真书学习</a:t>
            </a:r>
            <a:r>
              <a:rPr lang="en-US" altLang="zh-CN" sz="2500" dirty="0">
                <a:solidFill>
                  <a:schemeClr val="bg1"/>
                </a:solidFill>
              </a:rPr>
              <a:t>+</a:t>
            </a:r>
            <a:r>
              <a:rPr lang="zh-CN" altLang="en-US" sz="2500" dirty="0">
                <a:solidFill>
                  <a:schemeClr val="bg1"/>
                </a:solidFill>
              </a:rPr>
              <a:t>群组学习</a:t>
            </a:r>
            <a:endParaRPr lang="en-US" altLang="zh-CN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500" b="1" dirty="0">
                <a:solidFill>
                  <a:srgbClr val="FFC000"/>
                </a:solidFill>
              </a:rPr>
              <a:t>知识服务：</a:t>
            </a:r>
            <a:r>
              <a:rPr lang="zh-CN" altLang="en-US" sz="2500" dirty="0">
                <a:solidFill>
                  <a:schemeClr val="bg1"/>
                </a:solidFill>
              </a:rPr>
              <a:t>学习过程中交流、讨论、记笔记，随时查资料，培训高阶能力</a:t>
            </a:r>
            <a:endParaRPr lang="en-US" altLang="zh-CN" sz="25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C6B562-5E1A-4B38-BFB3-62D5FC77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1296405"/>
            <a:ext cx="11333333" cy="56849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F9E696-3B9D-4B4E-BBD1-0557A4DEB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24" y="1281095"/>
            <a:ext cx="11780952" cy="5599192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A9BE03F7-5CDD-4603-9B8A-7EE118C6DA44}"/>
              </a:ext>
            </a:extLst>
          </p:cNvPr>
          <p:cNvSpPr/>
          <p:nvPr/>
        </p:nvSpPr>
        <p:spPr>
          <a:xfrm>
            <a:off x="9222491" y="1855304"/>
            <a:ext cx="2949041" cy="507736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2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449602C-6D3C-4654-9004-B5165948745D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87E3BA-5839-4BFA-A366-2AFD9ECA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52401"/>
            <a:ext cx="11521440" cy="871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b="1" dirty="0">
                <a:solidFill>
                  <a:srgbClr val="FFC000"/>
                </a:solidFill>
              </a:rPr>
              <a:t>名师工作室：</a:t>
            </a:r>
            <a:r>
              <a:rPr lang="zh-CN" altLang="en-US" sz="2500" dirty="0">
                <a:solidFill>
                  <a:schemeClr val="bg1"/>
                </a:solidFill>
              </a:rPr>
              <a:t>汇聚名师教育、教学、科研成果，通过资源共建共享、案例指导、协同教研等方式，对普通教师进行在线培养和指导</a:t>
            </a:r>
            <a:endParaRPr lang="en-US" altLang="zh-CN" sz="25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98A140-9E1B-438A-B5F2-B82165A7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" y="1067524"/>
            <a:ext cx="11714286" cy="57904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6440B7-F717-4D5E-9E62-5A50DEE10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9" y="1067524"/>
            <a:ext cx="11542857" cy="589523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B2148B9D-F966-43DD-99F2-EB38422CAF09}"/>
              </a:ext>
            </a:extLst>
          </p:cNvPr>
          <p:cNvSpPr/>
          <p:nvPr/>
        </p:nvSpPr>
        <p:spPr>
          <a:xfrm>
            <a:off x="643870" y="3114260"/>
            <a:ext cx="1993314" cy="35913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0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C781230-0CA1-408B-A789-C94232382783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01DBF7-74F4-4AC8-BB99-C0107DC8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947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基于</a:t>
            </a:r>
            <a:r>
              <a:rPr lang="en-US" altLang="zh-CN" b="1" dirty="0">
                <a:solidFill>
                  <a:schemeClr val="bg1"/>
                </a:solidFill>
              </a:rPr>
              <a:t>KSPOC</a:t>
            </a:r>
            <a:r>
              <a:rPr lang="zh-CN" altLang="en-US" b="1" dirty="0">
                <a:solidFill>
                  <a:schemeClr val="bg1"/>
                </a:solidFill>
              </a:rPr>
              <a:t>，可以实现：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42DAB-FF22-4F1E-A0B7-EB47C940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4" y="1690688"/>
            <a:ext cx="4038599" cy="4351338"/>
          </a:xfrm>
        </p:spPr>
        <p:txBody>
          <a:bodyPr/>
          <a:lstStyle/>
          <a:p>
            <a:r>
              <a:rPr lang="zh-CN" altLang="en-US" dirty="0"/>
              <a:t>自主选课</a:t>
            </a:r>
            <a:endParaRPr lang="en-US" altLang="zh-CN" dirty="0"/>
          </a:p>
          <a:p>
            <a:r>
              <a:rPr lang="zh-CN" altLang="en-US" dirty="0"/>
              <a:t>分类指导</a:t>
            </a:r>
            <a:endParaRPr lang="en-US" altLang="zh-CN" dirty="0"/>
          </a:p>
          <a:p>
            <a:r>
              <a:rPr lang="zh-CN" altLang="en-US" dirty="0"/>
              <a:t>自测自评</a:t>
            </a:r>
            <a:endParaRPr lang="en-US" altLang="zh-CN" dirty="0"/>
          </a:p>
          <a:p>
            <a:r>
              <a:rPr lang="zh-CN" altLang="en-US" dirty="0"/>
              <a:t>智能组卷、考试、阅卷</a:t>
            </a:r>
            <a:endParaRPr lang="en-US" altLang="zh-CN" dirty="0"/>
          </a:p>
          <a:p>
            <a:r>
              <a:rPr lang="zh-CN" altLang="en-US" dirty="0"/>
              <a:t>学生作品、成果管理</a:t>
            </a:r>
            <a:endParaRPr lang="en-US" altLang="zh-CN" dirty="0"/>
          </a:p>
          <a:p>
            <a:r>
              <a:rPr lang="zh-CN" altLang="en-US" dirty="0"/>
              <a:t>大数据分析</a:t>
            </a:r>
            <a:endParaRPr lang="en-US" altLang="zh-CN" dirty="0"/>
          </a:p>
          <a:p>
            <a:pPr lvl="1"/>
            <a:r>
              <a:rPr lang="zh-CN" altLang="en-US" dirty="0"/>
              <a:t>面向教师、学生、课程、知识点等多维度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1F2A9A-5AEB-4728-8E81-90867B20A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713" y="2411895"/>
            <a:ext cx="7617393" cy="42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CDB6050D-0A3E-4696-AAFE-6FE816BA59AB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5C7D674-9B67-4959-A2A0-477933B0DF5D}"/>
              </a:ext>
            </a:extLst>
          </p:cNvPr>
          <p:cNvSpPr/>
          <p:nvPr/>
        </p:nvSpPr>
        <p:spPr>
          <a:xfrm>
            <a:off x="4501268" y="3152529"/>
            <a:ext cx="3324642" cy="2063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KSPOC</a:t>
            </a:r>
          </a:p>
          <a:p>
            <a:pPr algn="ctr"/>
            <a:r>
              <a:rPr lang="zh-CN" altLang="en-US" sz="3200" b="1" dirty="0"/>
              <a:t>课程知识库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0455CFF-FC7D-45C1-81B8-2EA47BBB0184}"/>
              </a:ext>
            </a:extLst>
          </p:cNvPr>
          <p:cNvGrpSpPr/>
          <p:nvPr/>
        </p:nvGrpSpPr>
        <p:grpSpPr>
          <a:xfrm>
            <a:off x="1320415" y="1952979"/>
            <a:ext cx="3233199" cy="874644"/>
            <a:chOff x="1320415" y="1952979"/>
            <a:chExt cx="3233199" cy="87464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0493CE7-BF90-4844-8169-D9A1E5E90C01}"/>
                </a:ext>
              </a:extLst>
            </p:cNvPr>
            <p:cNvSpPr/>
            <p:nvPr/>
          </p:nvSpPr>
          <p:spPr>
            <a:xfrm>
              <a:off x="1320415" y="1952979"/>
              <a:ext cx="3207026" cy="8746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C43BDBC-7F5A-4211-99F2-52E3DCEC84E9}"/>
                </a:ext>
              </a:extLst>
            </p:cNvPr>
            <p:cNvSpPr txBox="1"/>
            <p:nvPr/>
          </p:nvSpPr>
          <p:spPr>
            <a:xfrm>
              <a:off x="1398934" y="2072243"/>
              <a:ext cx="315468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dirty="0"/>
                <a:t>教师个人资源</a:t>
              </a:r>
              <a:endParaRPr lang="en-US" altLang="zh-CN" sz="3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35D6FF-ED86-4A5B-B4CD-C0271369C1CC}"/>
              </a:ext>
            </a:extLst>
          </p:cNvPr>
          <p:cNvGrpSpPr/>
          <p:nvPr/>
        </p:nvGrpSpPr>
        <p:grpSpPr>
          <a:xfrm>
            <a:off x="7638388" y="1971855"/>
            <a:ext cx="3207026" cy="874644"/>
            <a:chOff x="6241774" y="1550504"/>
            <a:chExt cx="3207026" cy="874644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D843282-5A1C-4ACC-B486-94AF8B2DD25D}"/>
                </a:ext>
              </a:extLst>
            </p:cNvPr>
            <p:cNvSpPr/>
            <p:nvPr/>
          </p:nvSpPr>
          <p:spPr>
            <a:xfrm>
              <a:off x="6241774" y="1550504"/>
              <a:ext cx="3207026" cy="8746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C7E3920-582D-4B98-B01D-A89887C8F631}"/>
                </a:ext>
              </a:extLst>
            </p:cNvPr>
            <p:cNvSpPr txBox="1"/>
            <p:nvPr/>
          </p:nvSpPr>
          <p:spPr>
            <a:xfrm>
              <a:off x="6241774" y="1726216"/>
              <a:ext cx="315468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dirty="0"/>
                <a:t>备课组资源</a:t>
              </a:r>
              <a:endParaRPr lang="en-US" altLang="zh-CN" sz="30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7D8A1D-29A0-4A61-ACD6-A5F32291F165}"/>
              </a:ext>
            </a:extLst>
          </p:cNvPr>
          <p:cNvGrpSpPr/>
          <p:nvPr/>
        </p:nvGrpSpPr>
        <p:grpSpPr>
          <a:xfrm>
            <a:off x="1226653" y="5184793"/>
            <a:ext cx="3207026" cy="874644"/>
            <a:chOff x="6241774" y="1550504"/>
            <a:chExt cx="3207026" cy="87464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52E2077-E156-4181-B871-B1C9E33DCB63}"/>
                </a:ext>
              </a:extLst>
            </p:cNvPr>
            <p:cNvSpPr/>
            <p:nvPr/>
          </p:nvSpPr>
          <p:spPr>
            <a:xfrm>
              <a:off x="6241774" y="1550504"/>
              <a:ext cx="3207026" cy="8746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AD9DE8-11A6-42E1-BBEA-49917CCFDD19}"/>
                </a:ext>
              </a:extLst>
            </p:cNvPr>
            <p:cNvSpPr txBox="1"/>
            <p:nvPr/>
          </p:nvSpPr>
          <p:spPr>
            <a:xfrm>
              <a:off x="6241774" y="1726216"/>
              <a:ext cx="315468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dirty="0"/>
                <a:t>学校自有资源</a:t>
              </a:r>
              <a:endParaRPr lang="en-US" altLang="zh-CN" sz="30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B3B39A-ECF3-4F3D-B760-90722602780D}"/>
              </a:ext>
            </a:extLst>
          </p:cNvPr>
          <p:cNvGrpSpPr/>
          <p:nvPr/>
        </p:nvGrpSpPr>
        <p:grpSpPr>
          <a:xfrm>
            <a:off x="7699513" y="5317069"/>
            <a:ext cx="3207026" cy="874644"/>
            <a:chOff x="6241774" y="1550504"/>
            <a:chExt cx="3207026" cy="874644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613697A-7D6D-44E3-85F0-ECDD225D181D}"/>
                </a:ext>
              </a:extLst>
            </p:cNvPr>
            <p:cNvSpPr/>
            <p:nvPr/>
          </p:nvSpPr>
          <p:spPr>
            <a:xfrm>
              <a:off x="6241774" y="1550504"/>
              <a:ext cx="3207026" cy="8746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303F09-D2CD-4B23-8D92-6226AECAA1AD}"/>
                </a:ext>
              </a:extLst>
            </p:cNvPr>
            <p:cNvSpPr txBox="1"/>
            <p:nvPr/>
          </p:nvSpPr>
          <p:spPr>
            <a:xfrm>
              <a:off x="6241774" y="1726216"/>
              <a:ext cx="315468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dirty="0"/>
                <a:t>知网教学资源</a:t>
              </a:r>
              <a:endParaRPr lang="en-US" altLang="zh-CN" sz="3000" dirty="0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BB3F4F0-DF33-4EE4-8512-3806DFD24BBB}"/>
              </a:ext>
            </a:extLst>
          </p:cNvPr>
          <p:cNvCxnSpPr>
            <a:cxnSpLocks/>
          </p:cNvCxnSpPr>
          <p:nvPr/>
        </p:nvCxnSpPr>
        <p:spPr>
          <a:xfrm flipV="1">
            <a:off x="7081852" y="2803063"/>
            <a:ext cx="727741" cy="6507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353118D-663E-475B-BF66-1BA9864E2708}"/>
              </a:ext>
            </a:extLst>
          </p:cNvPr>
          <p:cNvCxnSpPr>
            <a:cxnSpLocks/>
          </p:cNvCxnSpPr>
          <p:nvPr/>
        </p:nvCxnSpPr>
        <p:spPr>
          <a:xfrm flipH="1" flipV="1">
            <a:off x="4481551" y="2706315"/>
            <a:ext cx="649225" cy="7671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C6C356A-A1F4-4EA5-9498-7A3D7CCEB819}"/>
              </a:ext>
            </a:extLst>
          </p:cNvPr>
          <p:cNvCxnSpPr>
            <a:cxnSpLocks/>
          </p:cNvCxnSpPr>
          <p:nvPr/>
        </p:nvCxnSpPr>
        <p:spPr>
          <a:xfrm flipH="1">
            <a:off x="4078605" y="4709766"/>
            <a:ext cx="845326" cy="4750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692C944-AB29-4A8C-93CA-DCECAC138CB8}"/>
              </a:ext>
            </a:extLst>
          </p:cNvPr>
          <p:cNvCxnSpPr>
            <a:cxnSpLocks/>
          </p:cNvCxnSpPr>
          <p:nvPr/>
        </p:nvCxnSpPr>
        <p:spPr>
          <a:xfrm>
            <a:off x="7285631" y="4709766"/>
            <a:ext cx="827764" cy="6507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1">
            <a:extLst>
              <a:ext uri="{FF2B5EF4-FFF2-40B4-BE49-F238E27FC236}">
                <a16:creationId xmlns:a16="http://schemas.microsoft.com/office/drawing/2014/main" id="{97EB913F-3830-4F69-8C7A-C46DDB5ED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8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800" b="1" dirty="0">
                <a:solidFill>
                  <a:srgbClr val="FFC000"/>
                </a:solidFill>
              </a:rPr>
              <a:t>课程知识库：</a:t>
            </a:r>
            <a:r>
              <a:rPr lang="zh-CN" altLang="en-US" sz="3800" b="1" dirty="0">
                <a:solidFill>
                  <a:schemeClr val="bg1"/>
                </a:solidFill>
              </a:rPr>
              <a:t>隐性知识显性化，显性知识结构化</a:t>
            </a:r>
          </a:p>
        </p:txBody>
      </p:sp>
    </p:spTree>
    <p:extLst>
      <p:ext uri="{BB962C8B-B14F-4D97-AF65-F5344CB8AC3E}">
        <p14:creationId xmlns:p14="http://schemas.microsoft.com/office/powerpoint/2010/main" val="84599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182F6418-7D46-4961-9CC1-88E4AFFBD2BF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861" y="179931"/>
            <a:ext cx="11516139" cy="828597"/>
          </a:xfrm>
        </p:spPr>
        <p:txBody>
          <a:bodyPr>
            <a:noAutofit/>
          </a:bodyPr>
          <a:lstStyle/>
          <a:p>
            <a:pPr algn="l"/>
            <a:r>
              <a:rPr lang="zh-CN" altLang="en-US" sz="4400" b="1" dirty="0">
                <a:solidFill>
                  <a:srgbClr val="FFC000"/>
                </a:solidFill>
              </a:rPr>
              <a:t>知网资源：</a:t>
            </a:r>
            <a:r>
              <a:rPr lang="en-US" altLang="zh-CN" sz="4400" b="1" dirty="0">
                <a:solidFill>
                  <a:schemeClr val="bg1"/>
                </a:solidFill>
              </a:rPr>
              <a:t>《</a:t>
            </a:r>
            <a:r>
              <a:rPr lang="zh-CN" altLang="en-US" sz="4400" b="1" dirty="0">
                <a:solidFill>
                  <a:schemeClr val="bg1"/>
                </a:solidFill>
              </a:rPr>
              <a:t>基础教育教学资源总库</a:t>
            </a:r>
            <a:r>
              <a:rPr lang="en-US" altLang="zh-CN" sz="4400" b="1" dirty="0">
                <a:solidFill>
                  <a:schemeClr val="bg1"/>
                </a:solidFill>
              </a:rPr>
              <a:t>》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0155" y="1543308"/>
            <a:ext cx="2916183" cy="5027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教育教学相关期刊</a:t>
            </a:r>
          </a:p>
        </p:txBody>
      </p:sp>
      <p:sp>
        <p:nvSpPr>
          <p:cNvPr id="5" name="矩形 4"/>
          <p:cNvSpPr/>
          <p:nvPr/>
        </p:nvSpPr>
        <p:spPr>
          <a:xfrm>
            <a:off x="540156" y="2032256"/>
            <a:ext cx="2999112" cy="75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核心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492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种，独家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359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，教育类期刊收全率达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99%</a:t>
            </a:r>
            <a:endParaRPr lang="zh-CN" altLang="en-US" sz="1867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40155" y="2844788"/>
            <a:ext cx="2765868" cy="5745"/>
          </a:xfrm>
          <a:prstGeom prst="line">
            <a:avLst/>
          </a:prstGeom>
          <a:ln w="25400">
            <a:gradFill flip="none" rotWithShape="1">
              <a:gsLst>
                <a:gs pos="0">
                  <a:srgbClr val="D90710"/>
                </a:gs>
                <a:gs pos="100000">
                  <a:srgbClr val="C7210D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0155" y="3097947"/>
            <a:ext cx="2999112" cy="5027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理化生实验</a:t>
            </a:r>
          </a:p>
        </p:txBody>
      </p:sp>
      <p:sp>
        <p:nvSpPr>
          <p:cNvPr id="8" name="矩形 7"/>
          <p:cNvSpPr/>
          <p:nvPr/>
        </p:nvSpPr>
        <p:spPr>
          <a:xfrm>
            <a:off x="540155" y="3586895"/>
            <a:ext cx="2879421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理化生实验视频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450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个，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年计划更新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个实验、科普微视频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40155" y="4759999"/>
            <a:ext cx="2765868" cy="13151"/>
          </a:xfrm>
          <a:prstGeom prst="line">
            <a:avLst/>
          </a:prstGeom>
          <a:ln w="25400">
            <a:gradFill flip="none" rotWithShape="1">
              <a:gsLst>
                <a:gs pos="0">
                  <a:srgbClr val="D90710"/>
                </a:gs>
                <a:gs pos="100000">
                  <a:srgbClr val="DF330D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298434" y="5086788"/>
            <a:ext cx="2910525" cy="502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教学案例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298183" y="2853406"/>
            <a:ext cx="2910525" cy="13149"/>
          </a:xfrm>
          <a:prstGeom prst="line">
            <a:avLst/>
          </a:prstGeom>
          <a:ln w="25400">
            <a:gradFill flip="none" rotWithShape="1">
              <a:gsLst>
                <a:gs pos="0">
                  <a:srgbClr val="D90710"/>
                </a:gs>
                <a:gs pos="100000">
                  <a:srgbClr val="C7210D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332367" y="1548043"/>
            <a:ext cx="2910525" cy="502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博硕士论文</a:t>
            </a:r>
          </a:p>
        </p:txBody>
      </p:sp>
      <p:sp>
        <p:nvSpPr>
          <p:cNvPr id="13" name="矩形 12"/>
          <p:cNvSpPr/>
          <p:nvPr/>
        </p:nvSpPr>
        <p:spPr>
          <a:xfrm>
            <a:off x="4298183" y="2036991"/>
            <a:ext cx="2944709" cy="75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所院校的博硕士优秀论文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298183" y="4773150"/>
            <a:ext cx="2910525" cy="13149"/>
          </a:xfrm>
          <a:prstGeom prst="line">
            <a:avLst/>
          </a:prstGeom>
          <a:ln w="25400">
            <a:gradFill flip="none" rotWithShape="1">
              <a:gsLst>
                <a:gs pos="0">
                  <a:srgbClr val="D90710"/>
                </a:gs>
                <a:gs pos="100000">
                  <a:srgbClr val="DF330D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298183" y="3072281"/>
            <a:ext cx="2910525" cy="502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名师视频</a:t>
            </a:r>
            <a:r>
              <a:rPr lang="en-US" altLang="zh-CN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微课</a:t>
            </a:r>
          </a:p>
        </p:txBody>
      </p:sp>
      <p:sp>
        <p:nvSpPr>
          <p:cNvPr id="16" name="矩形 15"/>
          <p:cNvSpPr/>
          <p:nvPr/>
        </p:nvSpPr>
        <p:spPr>
          <a:xfrm>
            <a:off x="4332367" y="3631427"/>
            <a:ext cx="2910525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名师微课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22000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个，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年预计收录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500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节初高中各学段优质教学视频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332367" y="6354176"/>
            <a:ext cx="3004309" cy="13149"/>
          </a:xfrm>
          <a:prstGeom prst="line">
            <a:avLst/>
          </a:prstGeom>
          <a:ln w="25400">
            <a:gradFill flip="none" rotWithShape="1">
              <a:gsLst>
                <a:gs pos="0">
                  <a:srgbClr val="D90710"/>
                </a:gs>
                <a:gs pos="100000">
                  <a:srgbClr val="DF330D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393525" y="5649480"/>
            <a:ext cx="2420856" cy="407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各类教学案例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2900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233753" y="2866555"/>
            <a:ext cx="3284763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90710"/>
                </a:gs>
                <a:gs pos="100000">
                  <a:srgbClr val="C7210D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233754" y="1543308"/>
            <a:ext cx="1208985" cy="502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工具书</a:t>
            </a:r>
          </a:p>
        </p:txBody>
      </p:sp>
      <p:sp>
        <p:nvSpPr>
          <p:cNvPr id="21" name="矩形 20"/>
          <p:cNvSpPr/>
          <p:nvPr/>
        </p:nvSpPr>
        <p:spPr>
          <a:xfrm>
            <a:off x="8233754" y="2032256"/>
            <a:ext cx="3622887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商务印刷馆等针对教育教学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工具书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4000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867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8233753" y="4754253"/>
            <a:ext cx="3284763" cy="18896"/>
          </a:xfrm>
          <a:prstGeom prst="line">
            <a:avLst/>
          </a:prstGeom>
          <a:ln w="25400">
            <a:gradFill flip="none" rotWithShape="1">
              <a:gsLst>
                <a:gs pos="0">
                  <a:srgbClr val="D90710"/>
                </a:gs>
                <a:gs pos="100000">
                  <a:srgbClr val="DF330D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229531" y="3009654"/>
            <a:ext cx="3627109" cy="502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多媒体教辅</a:t>
            </a:r>
            <a:r>
              <a:rPr lang="en-US" altLang="zh-CN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素质教育</a:t>
            </a:r>
          </a:p>
        </p:txBody>
      </p:sp>
      <p:sp>
        <p:nvSpPr>
          <p:cNvPr id="24" name="矩形 23"/>
          <p:cNvSpPr/>
          <p:nvPr/>
        </p:nvSpPr>
        <p:spPr>
          <a:xfrm>
            <a:off x="8229536" y="3684130"/>
            <a:ext cx="3627105" cy="75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多媒体教辅资料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940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个，绘画、书法、舞蹈等素质教育教程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6D9A06C-26DA-42CA-BB00-6211BE5F03B6}"/>
              </a:ext>
            </a:extLst>
          </p:cNvPr>
          <p:cNvSpPr/>
          <p:nvPr/>
        </p:nvSpPr>
        <p:spPr>
          <a:xfrm>
            <a:off x="540155" y="5085671"/>
            <a:ext cx="2999112" cy="5027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动画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F9659A0-A3C0-4B19-9BCC-0BC520894C30}"/>
              </a:ext>
            </a:extLst>
          </p:cNvPr>
          <p:cNvSpPr/>
          <p:nvPr/>
        </p:nvSpPr>
        <p:spPr>
          <a:xfrm>
            <a:off x="540154" y="5574620"/>
            <a:ext cx="3081865" cy="407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动画素材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15000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9BD2D74-6664-4A0A-A60A-A0E3A2D1417E}"/>
              </a:ext>
            </a:extLst>
          </p:cNvPr>
          <p:cNvCxnSpPr/>
          <p:nvPr/>
        </p:nvCxnSpPr>
        <p:spPr>
          <a:xfrm>
            <a:off x="540155" y="6356389"/>
            <a:ext cx="2765868" cy="13151"/>
          </a:xfrm>
          <a:prstGeom prst="line">
            <a:avLst/>
          </a:prstGeom>
          <a:ln w="25400">
            <a:gradFill flip="none" rotWithShape="1">
              <a:gsLst>
                <a:gs pos="0">
                  <a:srgbClr val="D90710"/>
                </a:gs>
                <a:gs pos="100000">
                  <a:srgbClr val="DF330D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399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E1569A9-FAC0-4DBD-B275-6E13473A4F69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 descr="e7d195523061f1c0cef09ac28eaae964ec9988a5cce77c8b8C1E4685C6E6B40CD7615480512384A61EE159C6FE0045D14B61E85D0A95589D558B81FFC809322ACC20DC2254D928200A3EA0841B8B1814961BE795024DFDEF45878460D5EEC04B3DB4C246007153409DEDE37CA726A66AF19B77CE744E11CADCFB09B3408DEC1F688348922E38CCEE"/>
          <p:cNvSpPr/>
          <p:nvPr/>
        </p:nvSpPr>
        <p:spPr>
          <a:xfrm>
            <a:off x="431371" y="298160"/>
            <a:ext cx="8928992" cy="701731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《中国知识资源总库》</a:t>
            </a:r>
            <a:endParaRPr lang="en-US" altLang="zh-CN" sz="4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7382" y="1412778"/>
            <a:ext cx="3648405" cy="390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国内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多种数字资源：期刊、学位论文、报纸、会议论文、工具书等等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</a:pP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总文献量近</a:t>
            </a:r>
            <a:r>
              <a:rPr lang="en-US" altLang="zh-CN" sz="2133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亿篇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</a:pP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133" dirty="0">
                <a:latin typeface="微软雅黑" pitchFamily="34" charset="-122"/>
                <a:ea typeface="微软雅黑" pitchFamily="34" charset="-122"/>
              </a:rPr>
              <a:t>每天出版约2万篇</a:t>
            </a:r>
            <a:endParaRPr lang="en-US" altLang="zh-CN" sz="2133" dirty="0"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Clr>
                <a:srgbClr val="FF0000"/>
              </a:buClr>
              <a:buFont typeface="Wingdings" pitchFamily="2" charset="2"/>
              <a:buChar char="n"/>
            </a:pPr>
            <a:endParaRPr lang="zh-CN" altLang="en-US" sz="2400" b="1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6" name="图片 5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6479" y="1449607"/>
            <a:ext cx="7641348" cy="540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3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0DF9451-04C3-4069-A6E9-4A489E19F125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D8BCE6-FA74-4CB2-9B89-E6F5EDB50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43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未来发展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782DF4-C59B-4DC9-A9B3-1690F8348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r>
              <a:rPr lang="zh-CN" altLang="en-US" dirty="0"/>
              <a:t>教育技术</a:t>
            </a:r>
            <a:endParaRPr lang="en-US" altLang="zh-CN" dirty="0"/>
          </a:p>
          <a:p>
            <a:pPr lvl="1"/>
            <a:r>
              <a:rPr lang="en-US" altLang="zh-CN" dirty="0"/>
              <a:t>5G</a:t>
            </a:r>
            <a:r>
              <a:rPr lang="zh-CN" altLang="en-US" dirty="0"/>
              <a:t>技术：解决带宽和网速</a:t>
            </a:r>
            <a:endParaRPr lang="en-US" altLang="zh-CN" dirty="0"/>
          </a:p>
          <a:p>
            <a:pPr lvl="1"/>
            <a:r>
              <a:rPr lang="en-US" altLang="zh-CN" dirty="0"/>
              <a:t>VR/AR</a:t>
            </a:r>
            <a:r>
              <a:rPr lang="zh-CN" altLang="en-US" dirty="0"/>
              <a:t>：解决教</a:t>
            </a:r>
            <a:r>
              <a:rPr lang="en-US" altLang="zh-CN" dirty="0"/>
              <a:t>/</a:t>
            </a:r>
            <a:r>
              <a:rPr lang="zh-CN" altLang="en-US" dirty="0"/>
              <a:t>学场景体验</a:t>
            </a:r>
            <a:endParaRPr lang="en-US" altLang="zh-CN" dirty="0"/>
          </a:p>
          <a:p>
            <a:pPr lvl="1"/>
            <a:r>
              <a:rPr lang="zh-CN" altLang="en-US" dirty="0"/>
              <a:t>大数据及</a:t>
            </a:r>
            <a:r>
              <a:rPr lang="en-US" altLang="zh-CN" dirty="0"/>
              <a:t>AI</a:t>
            </a:r>
            <a:r>
              <a:rPr lang="zh-CN" altLang="en-US" dirty="0"/>
              <a:t>技术：教学过程数据，服务智能</a:t>
            </a:r>
            <a:endParaRPr lang="en-US" altLang="zh-CN" dirty="0"/>
          </a:p>
          <a:p>
            <a:pPr lvl="1"/>
            <a:r>
              <a:rPr lang="zh-CN" altLang="en-US" dirty="0"/>
              <a:t>安全技术：解决数字校园安全，系统、数据</a:t>
            </a:r>
            <a:endParaRPr lang="en-US" altLang="zh-CN" dirty="0"/>
          </a:p>
          <a:p>
            <a:r>
              <a:rPr lang="zh-CN" altLang="en-US" dirty="0"/>
              <a:t>数字资源知识化、系统化</a:t>
            </a:r>
            <a:endParaRPr lang="en-US" altLang="zh-CN" dirty="0"/>
          </a:p>
          <a:p>
            <a:pPr lvl="1"/>
            <a:r>
              <a:rPr lang="zh-CN" altLang="en-US" dirty="0"/>
              <a:t>知识元碎片化</a:t>
            </a:r>
            <a:endParaRPr lang="en-US" altLang="zh-CN" dirty="0"/>
          </a:p>
          <a:p>
            <a:pPr lvl="1"/>
            <a:r>
              <a:rPr lang="zh-CN" altLang="en-US" dirty="0"/>
              <a:t>知识体系和知识网络</a:t>
            </a:r>
            <a:endParaRPr lang="en-US" altLang="zh-CN" dirty="0"/>
          </a:p>
          <a:p>
            <a:r>
              <a:rPr lang="zh-CN" altLang="en-US" dirty="0"/>
              <a:t>基于版权的知识传播和服务</a:t>
            </a:r>
            <a:endParaRPr lang="en-US" altLang="zh-CN" dirty="0"/>
          </a:p>
          <a:p>
            <a:pPr lvl="1"/>
            <a:r>
              <a:rPr lang="zh-CN" altLang="en-US" dirty="0"/>
              <a:t>传播原创知识，支持创新，打击盗版</a:t>
            </a:r>
          </a:p>
        </p:txBody>
      </p:sp>
    </p:spTree>
    <p:extLst>
      <p:ext uri="{BB962C8B-B14F-4D97-AF65-F5344CB8AC3E}">
        <p14:creationId xmlns:p14="http://schemas.microsoft.com/office/powerpoint/2010/main" val="334381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ef09ac28eaae964ec9988a5cce77c8b8C1E4685C6E6B40CD7615480512384A61EE159C6FE0045D14B61E85D0A95589D558B81FFC809322ACC20DC2254D928200A3EA0841B8B1814961BE795024DFDEF45878460D5EEC04B3DB4C246007153409DEDE37CA726A66AF19B77CE744E11CADCFB09B3408DEC1F688348922E38CCEE" hidden="1"/>
          <p:cNvSpPr txBox="1"/>
          <p:nvPr/>
        </p:nvSpPr>
        <p:spPr>
          <a:xfrm>
            <a:off x="-355599" y="1803400"/>
            <a:ext cx="329642" cy="1016000"/>
          </a:xfrm>
          <a:prstGeom prst="rect">
            <a:avLst/>
          </a:prstGeom>
          <a:noFill/>
        </p:spPr>
        <p:txBody>
          <a:bodyPr vert="wordArtVert" lIns="91440" tIns="45720" rIns="91440" bIns="45720" rtlCol="0">
            <a:spAutoFit/>
          </a:bodyPr>
          <a:lstStyle/>
          <a:p>
            <a:r>
              <a:rPr lang="en-US" altLang="zh-CN" sz="133"/>
              <a:t>e7d195523061f1c0cef09ac28eaae964ec9988a5cce77c8b8C1E4685C6E6B40CD7615480512384A61EE159C6FE0045D14B61E85D0A95589D558B81FFC809322ACC20DC2254D928200A3EA0841B8B1814961BE795024DFDEF45878460D5EEC04B3DB4C246007153409DEDE37CA726A66AF19B77CE744E11CADCFB09B3408DEC1F688348922E38CCEE</a:t>
            </a:r>
            <a:endParaRPr lang="zh-CN" altLang="en-US" sz="133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824" y="214237"/>
            <a:ext cx="11662347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 descr="e7d195523061f1c0cef09ac28eaae964ec9988a5cce77c8b8C1E4685C6E6B40CD7615480512384A61EE159C6FE0045D14B61E85D0A95589D558B81FFC809322ACC20DC2254D928200A3EA0841B8B18141DE37C6777578D13E764CEE609814EB8B2D74B6ED82D343DE4D33622A3A9552BC49A7D18DC56FFF8A381144097D45095E207B8DE1D1E1ABA"/>
          <p:cNvSpPr/>
          <p:nvPr/>
        </p:nvSpPr>
        <p:spPr>
          <a:xfrm>
            <a:off x="2063552" y="5373928"/>
            <a:ext cx="4032448" cy="1118127"/>
          </a:xfrm>
          <a:prstGeom prst="rect">
            <a:avLst/>
          </a:prstGeom>
          <a:solidFill>
            <a:schemeClr val="accent3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333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中国知网</a:t>
            </a:r>
            <a:endParaRPr lang="en-US" altLang="zh-CN" sz="3333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3333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www.cnki.net</a:t>
            </a:r>
          </a:p>
        </p:txBody>
      </p:sp>
      <p:sp>
        <p:nvSpPr>
          <p:cNvPr id="7" name="文本框 6" descr="e7d195523061f1c0cef09ac28eaae964ec9988a5cce77c8b8C1E4685C6E6B40CD7615480512384A61EE159C6FE0045D14B61E85D0A95589D558B81FFC809322ACC20DC2254D928200A3EA0841B8B1814961BE795024DFDEF45878460D5EEC04B3DB4C246007153409DEDE37CA726A66AF19B77CE744E11CADCFB09B3408DEC1F688348922E38CCEE">
            <a:extLst>
              <a:ext uri="{FF2B5EF4-FFF2-40B4-BE49-F238E27FC236}">
                <a16:creationId xmlns:a16="http://schemas.microsoft.com/office/drawing/2014/main" id="{266C9D0C-6FB7-4950-8BC1-8CA1391E0F88}"/>
              </a:ext>
            </a:extLst>
          </p:cNvPr>
          <p:cNvSpPr txBox="1"/>
          <p:nvPr/>
        </p:nvSpPr>
        <p:spPr>
          <a:xfrm>
            <a:off x="2266122" y="4069982"/>
            <a:ext cx="3829878" cy="81054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4667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Lato Black" panose="020F0502020204030203" pitchFamily="34" charset="0"/>
              </a:rPr>
              <a:t>谢谢聆听！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B72EA5-DEE9-4904-8B37-6DAEEA3EA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33" y="3983452"/>
            <a:ext cx="2771429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5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1887FC7-1D87-4639-8E98-D3E70A93A597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AAA89D2-D840-4303-B316-E8EB3FC0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MOOC</a:t>
            </a:r>
            <a:r>
              <a:rPr lang="zh-CN" altLang="en-US" b="1" dirty="0">
                <a:solidFill>
                  <a:schemeClr val="bg1"/>
                </a:solidFill>
              </a:rPr>
              <a:t>数字课程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854F9-E96C-454F-8823-BA91957DA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90688"/>
            <a:ext cx="435864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实现完整的网上教学环节：</a:t>
            </a:r>
            <a:endParaRPr lang="en-US" altLang="zh-CN" dirty="0"/>
          </a:p>
          <a:p>
            <a:pPr lvl="1"/>
            <a:r>
              <a:rPr lang="zh-CN" altLang="en-US" dirty="0"/>
              <a:t>开课、上课、作业、反馈、讨论、评价、考核、证书</a:t>
            </a:r>
            <a:endParaRPr lang="en-US" altLang="zh-CN" dirty="0"/>
          </a:p>
          <a:p>
            <a:r>
              <a:rPr lang="zh-CN" altLang="en-US" dirty="0"/>
              <a:t>贡献</a:t>
            </a:r>
            <a:endParaRPr lang="en-US" altLang="zh-CN" dirty="0"/>
          </a:p>
          <a:p>
            <a:pPr lvl="1"/>
            <a:r>
              <a:rPr lang="zh-CN" altLang="en-US" dirty="0"/>
              <a:t>实现大规模共享名师资源</a:t>
            </a:r>
            <a:endParaRPr lang="en-US" altLang="zh-CN" dirty="0"/>
          </a:p>
          <a:p>
            <a:pPr lvl="1"/>
            <a:r>
              <a:rPr lang="zh-CN" altLang="en-US" dirty="0"/>
              <a:t>按需个性化学习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“互联网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教育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  <a:r>
              <a:rPr lang="zh-CN" altLang="en-US" dirty="0">
                <a:solidFill>
                  <a:srgbClr val="FF0000"/>
                </a:solidFill>
              </a:rPr>
              <a:t>落地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4FC4F7-2C99-4AB6-A469-41347D44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57" y="1508760"/>
            <a:ext cx="7119143" cy="534924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4941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73AFD1-DA96-4931-8EF4-16F534E914FD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586B83-5E6E-482E-A2DB-F56D470A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MOOC</a:t>
            </a:r>
            <a:r>
              <a:rPr lang="zh-CN" altLang="en-US" b="1" dirty="0">
                <a:solidFill>
                  <a:schemeClr val="bg1"/>
                </a:solidFill>
              </a:rPr>
              <a:t>效果分析：</a:t>
            </a:r>
            <a:r>
              <a:rPr lang="zh-CN" altLang="en-US" b="1" dirty="0">
                <a:solidFill>
                  <a:srgbClr val="FFC000"/>
                </a:solidFill>
              </a:rPr>
              <a:t>教育制度</a:t>
            </a:r>
            <a:r>
              <a:rPr lang="zh-CN" altLang="en-US" b="1" dirty="0">
                <a:solidFill>
                  <a:schemeClr val="bg1"/>
                </a:solidFill>
              </a:rPr>
              <a:t>除外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6E393-0536-4FC2-80E4-E07FC0B18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1825625"/>
            <a:ext cx="4114800" cy="4351338"/>
          </a:xfrm>
        </p:spPr>
        <p:txBody>
          <a:bodyPr>
            <a:normAutofit/>
          </a:bodyPr>
          <a:lstStyle/>
          <a:p>
            <a:r>
              <a:rPr lang="zh-CN" altLang="en-US" sz="3500" dirty="0"/>
              <a:t>课程</a:t>
            </a:r>
            <a:r>
              <a:rPr lang="zh-CN" altLang="en-US" sz="3500" dirty="0">
                <a:solidFill>
                  <a:srgbClr val="FF0000"/>
                </a:solidFill>
              </a:rPr>
              <a:t>完成率低</a:t>
            </a:r>
            <a:endParaRPr lang="en-US" altLang="zh-CN" sz="3500" dirty="0">
              <a:solidFill>
                <a:srgbClr val="FF0000"/>
              </a:solidFill>
            </a:endParaRPr>
          </a:p>
          <a:p>
            <a:r>
              <a:rPr lang="zh-CN" altLang="en-US" sz="3500" dirty="0"/>
              <a:t>师生关系弱</a:t>
            </a:r>
            <a:endParaRPr lang="en-US" altLang="zh-CN" sz="3500" dirty="0"/>
          </a:p>
          <a:p>
            <a:r>
              <a:rPr lang="zh-CN" altLang="en-US" sz="3500" dirty="0"/>
              <a:t>适合于</a:t>
            </a:r>
            <a:r>
              <a:rPr lang="zh-CN" altLang="en-US" sz="3500" dirty="0">
                <a:solidFill>
                  <a:srgbClr val="FF0000"/>
                </a:solidFill>
              </a:rPr>
              <a:t>自律能力强的成人</a:t>
            </a:r>
            <a:r>
              <a:rPr lang="zh-CN" altLang="en-US" sz="3500" dirty="0"/>
              <a:t>自学</a:t>
            </a:r>
            <a:endParaRPr lang="en-US" altLang="zh-CN" sz="3500" dirty="0"/>
          </a:p>
          <a:p>
            <a:r>
              <a:rPr lang="zh-CN" altLang="en-US" sz="3500" dirty="0"/>
              <a:t>不适用于学校教育</a:t>
            </a:r>
            <a:endParaRPr lang="en-US" altLang="zh-CN" sz="35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1CB327-F644-47A6-97F5-67F27196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14" y="1935480"/>
            <a:ext cx="7278486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7FDF564-9A42-4980-92D7-4C89D4284E39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6D1AD5A-3ABA-46E1-AFA8-190E4784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975"/>
            <a:ext cx="113538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FFC000"/>
                </a:solidFill>
              </a:rPr>
              <a:t>SPOC</a:t>
            </a:r>
            <a:r>
              <a:rPr lang="zh-CN" altLang="en-US" b="1" dirty="0">
                <a:solidFill>
                  <a:srgbClr val="FFC000"/>
                </a:solidFill>
              </a:rPr>
              <a:t>课：</a:t>
            </a:r>
            <a:r>
              <a:rPr lang="en-US" altLang="zh-CN" b="1" dirty="0">
                <a:solidFill>
                  <a:schemeClr val="bg1"/>
                </a:solidFill>
              </a:rPr>
              <a:t>MOOC+</a:t>
            </a:r>
            <a:r>
              <a:rPr lang="zh-CN" altLang="en-US" b="1" dirty="0">
                <a:solidFill>
                  <a:srgbClr val="FFC000"/>
                </a:solidFill>
              </a:rPr>
              <a:t>课堂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AFCF4-D825-43EC-A038-C1FD281E4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690688"/>
            <a:ext cx="310896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mall</a:t>
            </a:r>
            <a:r>
              <a:rPr lang="zh-CN" altLang="en-US" dirty="0"/>
              <a:t>指减少学生规模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rivate</a:t>
            </a:r>
            <a:r>
              <a:rPr lang="zh-CN" altLang="en-US" dirty="0"/>
              <a:t>指面向限定学生</a:t>
            </a:r>
            <a:endParaRPr lang="en-US" altLang="zh-CN" dirty="0"/>
          </a:p>
          <a:p>
            <a:r>
              <a:rPr lang="zh-CN" altLang="en-US" dirty="0"/>
              <a:t>强化</a:t>
            </a:r>
            <a:r>
              <a:rPr lang="en-US" altLang="zh-CN" dirty="0"/>
              <a:t>”</a:t>
            </a:r>
            <a:r>
              <a:rPr lang="zh-CN" altLang="en-US" dirty="0">
                <a:solidFill>
                  <a:srgbClr val="FF0000"/>
                </a:solidFill>
              </a:rPr>
              <a:t>课堂</a:t>
            </a:r>
            <a:r>
              <a:rPr lang="en-US" altLang="zh-CN" dirty="0"/>
              <a:t>”</a:t>
            </a:r>
            <a:r>
              <a:rPr lang="zh-CN" altLang="en-US" dirty="0"/>
              <a:t>概念，师生被连接</a:t>
            </a:r>
            <a:endParaRPr lang="en-US" altLang="zh-CN" dirty="0"/>
          </a:p>
          <a:p>
            <a:pPr lvl="1"/>
            <a:r>
              <a:rPr lang="zh-CN" altLang="en-US" dirty="0"/>
              <a:t>学习</a:t>
            </a:r>
            <a:r>
              <a:rPr lang="en-US" altLang="zh-CN" dirty="0"/>
              <a:t>+</a:t>
            </a:r>
            <a:r>
              <a:rPr lang="zh-CN" altLang="en-US" dirty="0"/>
              <a:t>课堂</a:t>
            </a:r>
            <a:r>
              <a:rPr lang="en-US" altLang="zh-CN" dirty="0"/>
              <a:t>+</a:t>
            </a:r>
            <a:r>
              <a:rPr lang="zh-CN" altLang="en-US" dirty="0"/>
              <a:t>教师</a:t>
            </a:r>
            <a:endParaRPr lang="en-US" altLang="zh-CN" dirty="0"/>
          </a:p>
          <a:p>
            <a:r>
              <a:rPr lang="zh-CN" altLang="en-US" dirty="0"/>
              <a:t>线上</a:t>
            </a:r>
            <a:r>
              <a:rPr lang="en-US" altLang="zh-CN" dirty="0"/>
              <a:t>+</a:t>
            </a:r>
            <a:r>
              <a:rPr lang="zh-CN" altLang="en-US" dirty="0"/>
              <a:t>线下</a:t>
            </a:r>
            <a:r>
              <a:rPr lang="zh-CN" altLang="en-US" dirty="0">
                <a:solidFill>
                  <a:srgbClr val="FF0000"/>
                </a:solidFill>
              </a:rPr>
              <a:t>混合式教学</a:t>
            </a:r>
            <a:r>
              <a:rPr lang="zh-CN" altLang="en-US" dirty="0"/>
              <a:t>落实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271B3E-CD23-43D5-894F-FE67E30C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88" y="1690688"/>
            <a:ext cx="8511812" cy="51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1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BA9FCD-510A-43FA-AA24-B76B78E3D4EB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B0DCD7-47B0-4FF6-B088-793A9353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SPOC</a:t>
            </a:r>
            <a:r>
              <a:rPr lang="zh-CN" altLang="en-US" b="1" dirty="0">
                <a:solidFill>
                  <a:schemeClr val="bg1"/>
                </a:solidFill>
              </a:rPr>
              <a:t>还需要改进的地方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55059-8844-4C6B-AEE1-B7D59F326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825625"/>
            <a:ext cx="2956560" cy="4351338"/>
          </a:xfrm>
        </p:spPr>
        <p:txBody>
          <a:bodyPr/>
          <a:lstStyle/>
          <a:p>
            <a:r>
              <a:rPr lang="zh-CN" altLang="en-US" dirty="0"/>
              <a:t>没有数字环境下备课问题</a:t>
            </a:r>
            <a:endParaRPr lang="en-US" altLang="zh-CN" dirty="0"/>
          </a:p>
          <a:p>
            <a:r>
              <a:rPr lang="zh-CN" altLang="en-US" dirty="0"/>
              <a:t>课程内容死板</a:t>
            </a:r>
            <a:endParaRPr lang="en-US" altLang="zh-CN" dirty="0"/>
          </a:p>
          <a:p>
            <a:r>
              <a:rPr lang="zh-CN" altLang="en-US" dirty="0"/>
              <a:t>支持个性化学习，但不利于</a:t>
            </a:r>
            <a:r>
              <a:rPr lang="zh-CN" altLang="en-US" dirty="0">
                <a:solidFill>
                  <a:srgbClr val="FF0000"/>
                </a:solidFill>
              </a:rPr>
              <a:t>高阶能力</a:t>
            </a:r>
            <a:r>
              <a:rPr lang="zh-CN" altLang="en-US" dirty="0"/>
              <a:t>培养</a:t>
            </a:r>
            <a:endParaRPr lang="en-US" altLang="zh-CN" dirty="0"/>
          </a:p>
          <a:p>
            <a:r>
              <a:rPr lang="zh-CN" altLang="en-US" dirty="0"/>
              <a:t>没体现</a:t>
            </a:r>
            <a:r>
              <a:rPr lang="zh-CN" altLang="en-US" dirty="0">
                <a:solidFill>
                  <a:srgbClr val="FF0000"/>
                </a:solidFill>
              </a:rPr>
              <a:t>“学校”</a:t>
            </a:r>
            <a:r>
              <a:rPr lang="zh-CN" altLang="en-US" dirty="0"/>
              <a:t>需求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C6EC55-E0F0-4DFF-A2D2-131FC443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02" y="1825625"/>
            <a:ext cx="8625098" cy="47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4B3181B-5CE9-4FD7-95AA-FDBD51155DD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323513-723B-4808-BA41-5278E4C1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39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集团化办学（或学区）的核心需求：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D1C9F-A22D-4507-826C-12FF581E8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025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集团校（学区）内</a:t>
            </a:r>
            <a:r>
              <a:rPr lang="zh-CN" altLang="en-US" dirty="0">
                <a:solidFill>
                  <a:srgbClr val="FF0000"/>
                </a:solidFill>
              </a:rPr>
              <a:t>优质教师</a:t>
            </a:r>
            <a:r>
              <a:rPr lang="zh-CN" altLang="en-US" dirty="0"/>
              <a:t>资源均衡</a:t>
            </a:r>
            <a:endParaRPr lang="en-US" altLang="zh-CN" dirty="0"/>
          </a:p>
          <a:p>
            <a:pPr lvl="1"/>
            <a:r>
              <a:rPr lang="zh-CN" altLang="en-US" dirty="0"/>
              <a:t>统一教学标准、课程标准</a:t>
            </a:r>
            <a:endParaRPr lang="en-US" altLang="zh-CN" dirty="0"/>
          </a:p>
          <a:p>
            <a:pPr lvl="1"/>
            <a:r>
              <a:rPr lang="zh-CN" altLang="en-US" dirty="0"/>
              <a:t>总校名师指导的协同教研</a:t>
            </a:r>
            <a:endParaRPr lang="en-US" altLang="zh-CN" dirty="0"/>
          </a:p>
          <a:p>
            <a:r>
              <a:rPr lang="zh-CN" altLang="en-US" dirty="0"/>
              <a:t>提高教师</a:t>
            </a:r>
            <a:r>
              <a:rPr lang="zh-CN" altLang="en-US" dirty="0">
                <a:solidFill>
                  <a:srgbClr val="FF0000"/>
                </a:solidFill>
              </a:rPr>
              <a:t>备课</a:t>
            </a:r>
            <a:r>
              <a:rPr lang="zh-CN" altLang="en-US" dirty="0"/>
              <a:t>效率</a:t>
            </a:r>
            <a:endParaRPr lang="en-US" altLang="zh-CN" dirty="0"/>
          </a:p>
          <a:p>
            <a:pPr lvl="1"/>
            <a:r>
              <a:rPr lang="zh-CN" altLang="en-US" dirty="0"/>
              <a:t>有</a:t>
            </a:r>
            <a:r>
              <a:rPr lang="zh-CN" altLang="en-US" dirty="0">
                <a:solidFill>
                  <a:srgbClr val="FF0000"/>
                </a:solidFill>
              </a:rPr>
              <a:t>知识服务</a:t>
            </a:r>
            <a:r>
              <a:rPr lang="zh-CN" altLang="en-US" dirty="0"/>
              <a:t>支援的协同备课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数字</a:t>
            </a:r>
            <a:r>
              <a:rPr lang="zh-CN" altLang="en-US" dirty="0">
                <a:solidFill>
                  <a:srgbClr val="FF0000"/>
                </a:solidFill>
              </a:rPr>
              <a:t>课程知识化、建课平民代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支持</a:t>
            </a:r>
            <a:r>
              <a:rPr lang="zh-CN" altLang="en-US" dirty="0">
                <a:solidFill>
                  <a:srgbClr val="FF0000"/>
                </a:solidFill>
              </a:rPr>
              <a:t>探究式学习</a:t>
            </a:r>
            <a:r>
              <a:rPr lang="zh-CN" altLang="en-US" dirty="0"/>
              <a:t>、群组学习</a:t>
            </a:r>
            <a:endParaRPr lang="en-US" altLang="zh-CN" dirty="0"/>
          </a:p>
          <a:p>
            <a:pPr lvl="1"/>
            <a:r>
              <a:rPr lang="zh-CN" altLang="en-US" dirty="0"/>
              <a:t>更新迭代</a:t>
            </a:r>
            <a:endParaRPr lang="en-US" altLang="zh-CN" dirty="0"/>
          </a:p>
          <a:p>
            <a:r>
              <a:rPr lang="zh-CN" altLang="en-US" dirty="0"/>
              <a:t>升级线上、线下</a:t>
            </a:r>
            <a:r>
              <a:rPr lang="zh-CN" altLang="en-US" dirty="0">
                <a:solidFill>
                  <a:srgbClr val="FF0000"/>
                </a:solidFill>
              </a:rPr>
              <a:t>混合式教学</a:t>
            </a:r>
            <a:endParaRPr lang="en-US" altLang="zh-CN" dirty="0"/>
          </a:p>
          <a:p>
            <a:pPr lvl="1"/>
            <a:r>
              <a:rPr lang="zh-CN" altLang="en-US" dirty="0"/>
              <a:t>网络走班</a:t>
            </a:r>
            <a:endParaRPr lang="en-US" altLang="zh-CN" dirty="0"/>
          </a:p>
          <a:p>
            <a:pPr lvl="1"/>
            <a:r>
              <a:rPr lang="zh-CN" altLang="en-US" dirty="0"/>
              <a:t>分类指导，实现因材施教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E6BA46-26EC-4B9E-B8FA-987841FF1D83}"/>
              </a:ext>
            </a:extLst>
          </p:cNvPr>
          <p:cNvSpPr txBox="1"/>
          <p:nvPr/>
        </p:nvSpPr>
        <p:spPr>
          <a:xfrm>
            <a:off x="8061960" y="1517025"/>
            <a:ext cx="2865120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集团总校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C45D06-8669-4FD8-984F-6897861521AC}"/>
              </a:ext>
            </a:extLst>
          </p:cNvPr>
          <p:cNvSpPr txBox="1"/>
          <p:nvPr/>
        </p:nvSpPr>
        <p:spPr>
          <a:xfrm>
            <a:off x="7330440" y="2481655"/>
            <a:ext cx="1874520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社区</a:t>
            </a:r>
            <a:r>
              <a:rPr lang="en-US" altLang="zh-CN" sz="2800" dirty="0"/>
              <a:t>N</a:t>
            </a:r>
            <a:r>
              <a:rPr lang="zh-CN" altLang="en-US" sz="2800" dirty="0"/>
              <a:t>弱校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B6BA08-D896-40D7-B189-EED7F02AF7AF}"/>
              </a:ext>
            </a:extLst>
          </p:cNvPr>
          <p:cNvSpPr txBox="1"/>
          <p:nvPr/>
        </p:nvSpPr>
        <p:spPr>
          <a:xfrm>
            <a:off x="9761220" y="2481655"/>
            <a:ext cx="1988820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农村</a:t>
            </a:r>
            <a:r>
              <a:rPr lang="en-US" altLang="zh-CN" sz="2800" dirty="0"/>
              <a:t>M</a:t>
            </a:r>
            <a:r>
              <a:rPr lang="zh-CN" altLang="en-US" sz="2800" dirty="0"/>
              <a:t>分校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6A66EA-4786-4543-823F-15F8943A34AE}"/>
              </a:ext>
            </a:extLst>
          </p:cNvPr>
          <p:cNvSpPr txBox="1"/>
          <p:nvPr/>
        </p:nvSpPr>
        <p:spPr>
          <a:xfrm>
            <a:off x="8290560" y="3596512"/>
            <a:ext cx="2407920" cy="9541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教学标准</a:t>
            </a:r>
            <a:endParaRPr lang="en-US" altLang="zh-CN" sz="2800" dirty="0"/>
          </a:p>
          <a:p>
            <a:pPr algn="ctr"/>
            <a:r>
              <a:rPr lang="zh-CN" altLang="en-US" sz="2800" dirty="0"/>
              <a:t>课程标准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254FF7-C734-48B1-BFF4-BC65FE456A20}"/>
              </a:ext>
            </a:extLst>
          </p:cNvPr>
          <p:cNvSpPr txBox="1"/>
          <p:nvPr/>
        </p:nvSpPr>
        <p:spPr>
          <a:xfrm>
            <a:off x="8267700" y="4910699"/>
            <a:ext cx="2407920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线上线下课堂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149C51-22EA-46C7-8B10-114213EA72B8}"/>
              </a:ext>
            </a:extLst>
          </p:cNvPr>
          <p:cNvSpPr txBox="1"/>
          <p:nvPr/>
        </p:nvSpPr>
        <p:spPr>
          <a:xfrm>
            <a:off x="11155680" y="3446285"/>
            <a:ext cx="815340" cy="224676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知识服务</a:t>
            </a:r>
            <a:endParaRPr lang="en-US" altLang="zh-CN" sz="2800" dirty="0"/>
          </a:p>
          <a:p>
            <a:pPr algn="ctr"/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B0DC79-E037-4B90-A254-C46BBB7C628B}"/>
              </a:ext>
            </a:extLst>
          </p:cNvPr>
          <p:cNvSpPr txBox="1"/>
          <p:nvPr/>
        </p:nvSpPr>
        <p:spPr>
          <a:xfrm>
            <a:off x="7018020" y="3417850"/>
            <a:ext cx="815340" cy="224676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教育大数据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06DA4B5-D915-4C15-8D47-FBD67C8473B3}"/>
              </a:ext>
            </a:extLst>
          </p:cNvPr>
          <p:cNvCxnSpPr/>
          <p:nvPr/>
        </p:nvCxnSpPr>
        <p:spPr>
          <a:xfrm flipH="1">
            <a:off x="8290560" y="2040245"/>
            <a:ext cx="701040" cy="44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085EE71-C83E-4351-9E05-349549C9B985}"/>
              </a:ext>
            </a:extLst>
          </p:cNvPr>
          <p:cNvCxnSpPr>
            <a:cxnSpLocks/>
          </p:cNvCxnSpPr>
          <p:nvPr/>
        </p:nvCxnSpPr>
        <p:spPr>
          <a:xfrm>
            <a:off x="9959340" y="2061620"/>
            <a:ext cx="674370" cy="47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BCD6C5A-866C-4D0F-8335-0E584F87E261}"/>
              </a:ext>
            </a:extLst>
          </p:cNvPr>
          <p:cNvCxnSpPr>
            <a:cxnSpLocks/>
          </p:cNvCxnSpPr>
          <p:nvPr/>
        </p:nvCxnSpPr>
        <p:spPr>
          <a:xfrm>
            <a:off x="8869680" y="3005004"/>
            <a:ext cx="0" cy="58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7A20803-F395-4C8D-B654-02EFAA929751}"/>
              </a:ext>
            </a:extLst>
          </p:cNvPr>
          <p:cNvCxnSpPr>
            <a:cxnSpLocks/>
          </p:cNvCxnSpPr>
          <p:nvPr/>
        </p:nvCxnSpPr>
        <p:spPr>
          <a:xfrm>
            <a:off x="10159365" y="3015021"/>
            <a:ext cx="0" cy="58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箭头: 下 35">
            <a:extLst>
              <a:ext uri="{FF2B5EF4-FFF2-40B4-BE49-F238E27FC236}">
                <a16:creationId xmlns:a16="http://schemas.microsoft.com/office/drawing/2014/main" id="{388BDE5E-5C7F-487D-9D6B-4A5CDF58E873}"/>
              </a:ext>
            </a:extLst>
          </p:cNvPr>
          <p:cNvSpPr/>
          <p:nvPr/>
        </p:nvSpPr>
        <p:spPr>
          <a:xfrm>
            <a:off x="9357359" y="2061620"/>
            <a:ext cx="259079" cy="1524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097E8DAC-EADB-42F6-831C-1F353F7B84F8}"/>
              </a:ext>
            </a:extLst>
          </p:cNvPr>
          <p:cNvSpPr/>
          <p:nvPr/>
        </p:nvSpPr>
        <p:spPr>
          <a:xfrm>
            <a:off x="9357359" y="4550619"/>
            <a:ext cx="259079" cy="36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C2656D44-3CE9-4315-AC9B-9E5CFF6A108B}"/>
              </a:ext>
            </a:extLst>
          </p:cNvPr>
          <p:cNvSpPr/>
          <p:nvPr/>
        </p:nvSpPr>
        <p:spPr>
          <a:xfrm>
            <a:off x="10698480" y="3931920"/>
            <a:ext cx="457200" cy="21336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左 38">
            <a:extLst>
              <a:ext uri="{FF2B5EF4-FFF2-40B4-BE49-F238E27FC236}">
                <a16:creationId xmlns:a16="http://schemas.microsoft.com/office/drawing/2014/main" id="{FE432DE2-F1A9-47F3-9FA9-9CFBA6B31532}"/>
              </a:ext>
            </a:extLst>
          </p:cNvPr>
          <p:cNvSpPr/>
          <p:nvPr/>
        </p:nvSpPr>
        <p:spPr>
          <a:xfrm>
            <a:off x="10664190" y="5004466"/>
            <a:ext cx="457200" cy="21336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04A62EBB-0B15-4215-9F1B-7AE17BB499A1}"/>
              </a:ext>
            </a:extLst>
          </p:cNvPr>
          <p:cNvSpPr/>
          <p:nvPr/>
        </p:nvSpPr>
        <p:spPr>
          <a:xfrm>
            <a:off x="7867650" y="3875961"/>
            <a:ext cx="400050" cy="25066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39461EBF-E1A6-4E54-A566-EC560E70C59F}"/>
              </a:ext>
            </a:extLst>
          </p:cNvPr>
          <p:cNvSpPr/>
          <p:nvPr/>
        </p:nvSpPr>
        <p:spPr>
          <a:xfrm>
            <a:off x="7867650" y="5046976"/>
            <a:ext cx="400050" cy="25066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180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0A37441-576E-440C-864A-200033A8D4E2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7D0AC7-4085-4D0D-8ECA-4DF85AAD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76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KSPOC</a:t>
            </a:r>
            <a:r>
              <a:rPr lang="zh-CN" altLang="en-US" b="1" dirty="0">
                <a:solidFill>
                  <a:schemeClr val="bg1"/>
                </a:solidFill>
              </a:rPr>
              <a:t>知网课：</a:t>
            </a:r>
            <a:r>
              <a:rPr lang="en-US" altLang="zh-CN" b="1" dirty="0">
                <a:solidFill>
                  <a:schemeClr val="bg1"/>
                </a:solidFill>
              </a:rPr>
              <a:t>SPOC+</a:t>
            </a:r>
            <a:r>
              <a:rPr lang="zh-CN" altLang="en-US" b="1" dirty="0">
                <a:solidFill>
                  <a:srgbClr val="FFC000"/>
                </a:solidFill>
              </a:rPr>
              <a:t>大教研组</a:t>
            </a:r>
            <a:r>
              <a:rPr lang="en-US" altLang="zh-CN" b="1" dirty="0">
                <a:solidFill>
                  <a:srgbClr val="FFC000"/>
                </a:solidFill>
              </a:rPr>
              <a:t>+</a:t>
            </a:r>
            <a:r>
              <a:rPr lang="zh-CN" altLang="en-US" b="1" dirty="0">
                <a:solidFill>
                  <a:srgbClr val="FFC000"/>
                </a:solidFill>
              </a:rPr>
              <a:t>知识库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44C7-E2CB-4BC3-BE88-0B98F3E0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大教研组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教研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协同备课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个体备课指导</a:t>
            </a:r>
            <a:endParaRPr lang="en-US" altLang="zh-CN" dirty="0"/>
          </a:p>
          <a:p>
            <a:pPr lvl="1"/>
            <a:r>
              <a:rPr lang="zh-CN" altLang="en-US" dirty="0"/>
              <a:t>共建课程知识库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知识库</a:t>
            </a:r>
            <a:r>
              <a:rPr lang="zh-CN" altLang="en-US" dirty="0"/>
              <a:t>（图书馆）</a:t>
            </a:r>
            <a:endParaRPr lang="en-US" altLang="zh-CN" dirty="0"/>
          </a:p>
          <a:p>
            <a:pPr lvl="1"/>
            <a:r>
              <a:rPr lang="zh-CN" altLang="en-US" dirty="0"/>
              <a:t>实现知识管理，提供知识服务</a:t>
            </a:r>
            <a:endParaRPr lang="en-US" altLang="zh-CN" dirty="0"/>
          </a:p>
          <a:p>
            <a:pPr lvl="1"/>
            <a:r>
              <a:rPr lang="zh-CN" altLang="en-US" dirty="0"/>
              <a:t>教研、备课、学习过程中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KSPOC</a:t>
            </a:r>
          </a:p>
          <a:p>
            <a:pPr lvl="1"/>
            <a:r>
              <a:rPr lang="zh-CN" altLang="en-US" dirty="0"/>
              <a:t>全面支持人才培养目标的混合式教学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A5181D-93D1-457F-9223-27190E5A8DB6}"/>
              </a:ext>
            </a:extLst>
          </p:cNvPr>
          <p:cNvSpPr txBox="1"/>
          <p:nvPr/>
        </p:nvSpPr>
        <p:spPr>
          <a:xfrm>
            <a:off x="7833360" y="4992121"/>
            <a:ext cx="1371600" cy="138499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KSPOC</a:t>
            </a: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课程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algn="ctr"/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4DF2BF-2185-4612-9284-F00116EFC528}"/>
              </a:ext>
            </a:extLst>
          </p:cNvPr>
          <p:cNvSpPr txBox="1"/>
          <p:nvPr/>
        </p:nvSpPr>
        <p:spPr>
          <a:xfrm>
            <a:off x="9585960" y="4939654"/>
            <a:ext cx="2392680" cy="17543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混合式教学</a:t>
            </a:r>
            <a:endParaRPr lang="en-US" altLang="zh-CN" sz="2800" b="1" dirty="0"/>
          </a:p>
          <a:p>
            <a:pPr algn="ctr"/>
            <a:r>
              <a:rPr lang="zh-CN" altLang="en-US" sz="2000" dirty="0"/>
              <a:t>网络选课走班</a:t>
            </a:r>
            <a:endParaRPr lang="en-US" altLang="zh-CN" sz="2000" dirty="0"/>
          </a:p>
          <a:p>
            <a:pPr algn="ctr"/>
            <a:r>
              <a:rPr lang="zh-CN" altLang="en-US" sz="2000" dirty="0"/>
              <a:t>探究式学习</a:t>
            </a:r>
            <a:endParaRPr lang="en-US" altLang="zh-CN" sz="2000" dirty="0"/>
          </a:p>
          <a:p>
            <a:pPr algn="ctr"/>
            <a:r>
              <a:rPr lang="zh-CN" altLang="en-US" sz="2000" dirty="0"/>
              <a:t>群组交流</a:t>
            </a:r>
            <a:endParaRPr lang="en-US" altLang="zh-CN" sz="2000" dirty="0"/>
          </a:p>
          <a:p>
            <a:pPr algn="ctr"/>
            <a:r>
              <a:rPr lang="zh-CN" altLang="en-US" sz="2000" dirty="0"/>
              <a:t>分类指导</a:t>
            </a:r>
            <a:endParaRPr lang="en-US" altLang="zh-CN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630CA6-561C-4CAE-BBFE-10AC99A2403A}"/>
              </a:ext>
            </a:extLst>
          </p:cNvPr>
          <p:cNvSpPr txBox="1"/>
          <p:nvPr/>
        </p:nvSpPr>
        <p:spPr>
          <a:xfrm>
            <a:off x="5684520" y="4943710"/>
            <a:ext cx="1767840" cy="144655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协同备课</a:t>
            </a:r>
            <a:endParaRPr lang="en-US" altLang="zh-CN" sz="2800" b="1" dirty="0"/>
          </a:p>
          <a:p>
            <a:pPr algn="ctr"/>
            <a:r>
              <a:rPr lang="zh-CN" altLang="en-US" sz="2000" dirty="0"/>
              <a:t>个人备课</a:t>
            </a:r>
            <a:endParaRPr lang="en-US" altLang="zh-CN" sz="2000" dirty="0"/>
          </a:p>
          <a:p>
            <a:pPr algn="ctr"/>
            <a:r>
              <a:rPr lang="zh-CN" altLang="en-US" sz="2000" dirty="0"/>
              <a:t>集体备课</a:t>
            </a:r>
            <a:endParaRPr lang="en-US" altLang="zh-CN" sz="2000" dirty="0"/>
          </a:p>
          <a:p>
            <a:pPr algn="ctr"/>
            <a:r>
              <a:rPr lang="zh-CN" altLang="en-US" sz="2000" dirty="0"/>
              <a:t>协同研讨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3D386D-E5A1-4D3D-BF82-946A25D0C2C5}"/>
              </a:ext>
            </a:extLst>
          </p:cNvPr>
          <p:cNvSpPr txBox="1"/>
          <p:nvPr/>
        </p:nvSpPr>
        <p:spPr>
          <a:xfrm>
            <a:off x="5684520" y="3429000"/>
            <a:ext cx="6156960" cy="83099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课程知识库</a:t>
            </a:r>
            <a:r>
              <a:rPr lang="zh-CN" altLang="en-US" sz="2800" dirty="0"/>
              <a:t>（</a:t>
            </a:r>
            <a:r>
              <a:rPr lang="zh-CN" altLang="en-US" sz="2800" dirty="0">
                <a:solidFill>
                  <a:srgbClr val="FF0000"/>
                </a:solidFill>
              </a:rPr>
              <a:t>共建共享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algn="ctr"/>
            <a:r>
              <a:rPr lang="zh-CN" altLang="en-US" sz="2000" dirty="0"/>
              <a:t>课标、教标、学情、教案、微课、论文、素材等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946834-BF12-460F-A567-8442287E0882}"/>
              </a:ext>
            </a:extLst>
          </p:cNvPr>
          <p:cNvSpPr txBox="1"/>
          <p:nvPr/>
        </p:nvSpPr>
        <p:spPr>
          <a:xfrm>
            <a:off x="5684520" y="1881267"/>
            <a:ext cx="6156960" cy="830997"/>
          </a:xfrm>
          <a:prstGeom prst="rect">
            <a:avLst/>
          </a:prstGeom>
          <a:noFill/>
          <a:ln>
            <a:solidFill>
              <a:srgbClr val="002060">
                <a:alpha val="98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大教研组</a:t>
            </a:r>
            <a:endParaRPr lang="en-US" altLang="zh-CN" sz="2800" b="1" dirty="0"/>
          </a:p>
          <a:p>
            <a:pPr algn="ctr"/>
            <a:r>
              <a:rPr lang="zh-CN" altLang="en-US" sz="2000" dirty="0"/>
              <a:t>总校</a:t>
            </a:r>
            <a:r>
              <a:rPr lang="en-US" altLang="zh-CN" sz="2000" dirty="0"/>
              <a:t>+</a:t>
            </a:r>
            <a:r>
              <a:rPr lang="zh-CN" altLang="en-US" sz="2000" dirty="0"/>
              <a:t>分校（学科教师、教研员）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692B59F5-9966-412A-ACF3-291AADD9E9D4}"/>
              </a:ext>
            </a:extLst>
          </p:cNvPr>
          <p:cNvSpPr/>
          <p:nvPr/>
        </p:nvSpPr>
        <p:spPr>
          <a:xfrm>
            <a:off x="8351520" y="2727652"/>
            <a:ext cx="411480" cy="7167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653078FB-5E51-4DFE-875E-A2E3DEFE1065}"/>
              </a:ext>
            </a:extLst>
          </p:cNvPr>
          <p:cNvSpPr/>
          <p:nvPr/>
        </p:nvSpPr>
        <p:spPr>
          <a:xfrm>
            <a:off x="8351520" y="4275385"/>
            <a:ext cx="411480" cy="7167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44326D46-AEF7-4441-AA63-8B3BB89425C3}"/>
              </a:ext>
            </a:extLst>
          </p:cNvPr>
          <p:cNvSpPr/>
          <p:nvPr/>
        </p:nvSpPr>
        <p:spPr>
          <a:xfrm>
            <a:off x="6484622" y="4244609"/>
            <a:ext cx="411480" cy="7167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5789663D-980D-40A2-A06E-2E2299BA28E3}"/>
              </a:ext>
            </a:extLst>
          </p:cNvPr>
          <p:cNvSpPr/>
          <p:nvPr/>
        </p:nvSpPr>
        <p:spPr>
          <a:xfrm>
            <a:off x="10652756" y="4259997"/>
            <a:ext cx="411480" cy="7167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FAD3C173-1CC1-426F-9260-74F21EE8868E}"/>
              </a:ext>
            </a:extLst>
          </p:cNvPr>
          <p:cNvSpPr/>
          <p:nvPr/>
        </p:nvSpPr>
        <p:spPr>
          <a:xfrm>
            <a:off x="7501893" y="5375439"/>
            <a:ext cx="331467" cy="29154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3DFE12B-7367-498B-BC98-9F5AE6885E84}"/>
              </a:ext>
            </a:extLst>
          </p:cNvPr>
          <p:cNvSpPr/>
          <p:nvPr/>
        </p:nvSpPr>
        <p:spPr>
          <a:xfrm>
            <a:off x="9204960" y="5406228"/>
            <a:ext cx="331467" cy="29154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17BE0C7-EDDA-4A93-81B7-8D20BC3EE295}"/>
              </a:ext>
            </a:extLst>
          </p:cNvPr>
          <p:cNvSpPr/>
          <p:nvPr/>
        </p:nvSpPr>
        <p:spPr>
          <a:xfrm>
            <a:off x="0" y="0"/>
            <a:ext cx="12192000" cy="148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2F75A-CE06-4C4D-810A-0D86A6C1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91" y="184623"/>
            <a:ext cx="11521440" cy="871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b="1" dirty="0">
                <a:solidFill>
                  <a:srgbClr val="FFC000"/>
                </a:solidFill>
              </a:rPr>
              <a:t>集团校协同备课与分类教学平台：</a:t>
            </a:r>
            <a:r>
              <a:rPr lang="zh-CN" altLang="en-US" sz="2500" dirty="0">
                <a:solidFill>
                  <a:schemeClr val="bg1"/>
                </a:solidFill>
              </a:rPr>
              <a:t>作为集团校的统一备课、教学平台，可开展集团（学区）内各类课程</a:t>
            </a:r>
            <a:r>
              <a:rPr lang="zh-CN" altLang="en-US" sz="2500" dirty="0">
                <a:solidFill>
                  <a:srgbClr val="FFC000"/>
                </a:solidFill>
              </a:rPr>
              <a:t>协同备课、个人备课、协同教研等</a:t>
            </a:r>
            <a:r>
              <a:rPr lang="zh-CN" altLang="en-US" sz="2500" dirty="0"/>
              <a:t>。</a:t>
            </a:r>
            <a:endParaRPr lang="en-US" altLang="zh-CN" sz="2500" dirty="0"/>
          </a:p>
          <a:p>
            <a:pPr marL="0" indent="0">
              <a:buNone/>
            </a:pPr>
            <a:r>
              <a:rPr lang="zh-CN" altLang="en-US" sz="2500" dirty="0">
                <a:solidFill>
                  <a:schemeClr val="bg1"/>
                </a:solidFill>
              </a:rPr>
              <a:t>课程包括：国家课程、校本课程、游学实践课程、文化活动课程等，可自定义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2C1F78-6AF7-477C-ACA4-FE971659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" y="1483535"/>
            <a:ext cx="9307223" cy="53744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C12492-D7EA-4084-822C-40DFA1735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46" y="1483535"/>
            <a:ext cx="9490293" cy="5374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352290-A826-4609-A5B3-7BF9800C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019" y="1483535"/>
            <a:ext cx="9752381" cy="52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DB3B7F-95E4-43E3-B276-304C40189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258" y="1483535"/>
            <a:ext cx="9733333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27E7639-AD0D-41B3-8C3A-1E09C81C5CC7}"/>
              </a:ext>
            </a:extLst>
          </p:cNvPr>
          <p:cNvSpPr/>
          <p:nvPr/>
        </p:nvSpPr>
        <p:spPr>
          <a:xfrm>
            <a:off x="0" y="0"/>
            <a:ext cx="12192000" cy="107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2F75A-CE06-4C4D-810A-0D86A6C1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35" y="178074"/>
            <a:ext cx="11521440" cy="871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b="1" dirty="0">
                <a:solidFill>
                  <a:srgbClr val="FFC000"/>
                </a:solidFill>
              </a:rPr>
              <a:t>协同备课：</a:t>
            </a:r>
            <a:r>
              <a:rPr lang="zh-CN" altLang="en-US" sz="2500" dirty="0">
                <a:solidFill>
                  <a:schemeClr val="bg1"/>
                </a:solidFill>
              </a:rPr>
              <a:t>备课组以名师为基础，成员来自同一学科不同分校，备课组长按课节分配任务。可以在现有名师课案或已有教案上研讨，也可建新课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BFDAEA-4040-4A68-A964-1E3A3383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8609524" cy="58571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710445-2903-486A-AFD6-90A3C243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81" y="1143000"/>
            <a:ext cx="8695238" cy="4971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60D0C7-B501-4817-8C4C-D80B067F0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81" y="1143000"/>
            <a:ext cx="11447619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895</Words>
  <Application>Microsoft Office PowerPoint</Application>
  <PresentationFormat>宽屏</PresentationFormat>
  <Paragraphs>143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黑体</vt:lpstr>
      <vt:lpstr>华文楷体</vt:lpstr>
      <vt:lpstr>微软雅黑</vt:lpstr>
      <vt:lpstr>Arial</vt:lpstr>
      <vt:lpstr>Roboto</vt:lpstr>
      <vt:lpstr>Wingdings</vt:lpstr>
      <vt:lpstr>Office 主题​​</vt:lpstr>
      <vt:lpstr>大数据环境下 集团校数字课程共建共享</vt:lpstr>
      <vt:lpstr>MOOC数字课程</vt:lpstr>
      <vt:lpstr>MOOC效果分析：教育制度除外</vt:lpstr>
      <vt:lpstr>SPOC课：MOOC+课堂</vt:lpstr>
      <vt:lpstr>SPOC还需要改进的地方</vt:lpstr>
      <vt:lpstr>集团化办学（或学区）的核心需求：</vt:lpstr>
      <vt:lpstr>KSPOC知网课：SPOC+大教研组+知识库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基于KSPOC，可以实现：</vt:lpstr>
      <vt:lpstr>课程知识库：隐性知识显性化，显性知识结构化</vt:lpstr>
      <vt:lpstr>知网资源：《基础教育教学资源总库》</vt:lpstr>
      <vt:lpstr>PowerPoint 演示文稿</vt:lpstr>
      <vt:lpstr>未来发展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数字课程建设和学习</dc:title>
  <dc:creator>xdj</dc:creator>
  <cp:lastModifiedBy>xdj</cp:lastModifiedBy>
  <cp:revision>80</cp:revision>
  <dcterms:created xsi:type="dcterms:W3CDTF">2019-04-24T03:29:18Z</dcterms:created>
  <dcterms:modified xsi:type="dcterms:W3CDTF">2019-04-26T09:02:21Z</dcterms:modified>
</cp:coreProperties>
</file>